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3B11B2E-FAF3-985C-9672-6B006B821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9CE5A389-80B8-DE07-2C6C-FAC5328942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735EBC21-2BE1-712D-A73A-9B2B9D642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AA4B7E0-AAD1-41AA-5487-14C34A6E3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926C0A3B-11DF-CDF3-0384-B9C7272A1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88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02951F0-D560-7264-42F8-F71F54D1E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73421989-99EA-ADF4-2779-80E58D40F7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B574185C-62D7-1AC2-208E-2608AAA93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46DF2DBD-1E74-5262-E0BF-02FF79C4D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9612D24-F0C8-C2BD-B5C8-4A08D3E20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71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AAA39AAC-CB31-B52D-3162-E0079787FC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DB2A6F4B-4AF0-5589-027A-7BBCCCE634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FC32FD1-8768-45DE-DA72-56A39DDCF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F89F4825-E800-334D-A7EA-41ABCC4C5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2EC055C3-D81D-E0B8-BEDD-BC06322BB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165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5F51AF6-4C7E-A744-2A0C-762412C3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F07E7EDF-59D8-B20B-0409-2C313E2C9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1D91ECE-F267-39DF-1193-A2E229185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E626E7F7-E02D-843E-D6A7-85CF12234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0917E61B-09E0-82C1-5AF7-BDC27617E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17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69ED7A2-8DE6-8B73-704E-2137DE612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373AC893-377F-EEC0-A9B9-CF55FA42A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D808A8C1-40B0-ECE4-E50B-571FCE432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6AF22A0-99A5-D790-7F0A-9709871EE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7B6CD6A4-DBDD-0720-9761-0C50B920C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5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ADA37D0-87A8-FB8E-FA8F-ABB3A1B85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85AA281-C68C-2F50-6F58-F45700D339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D4761337-D7E2-8588-45F5-190BE62F2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A6B9B4E9-15B1-59E0-D6BF-1892C9F37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15B3F619-860C-2E21-2022-9C02E23FC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6E55C3D3-5FD4-AB7E-CFB2-562EF7381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12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895E54B-5856-5B77-78CE-F49FBADF3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83274CE3-BCE4-F29B-0DA5-918CB9B69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1873951D-7D72-FFEF-6078-D6F91A5E7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33EEA4C6-A8BD-E48A-6846-CC325EA917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CC7CBBBF-F551-6765-57C1-72894722F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C4BC2BE6-F61A-A6C4-3E5F-7ACAB4FE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6FB69B30-DC3E-CE57-5C2B-8CF605873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9EE28868-35EA-A201-4473-03AC228E1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58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40F72A9-77CF-2393-0FBA-7ACF64369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9B2711C2-C75B-B7F1-E8CC-F737A30D4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FAC9CEDC-E710-A6C7-BD12-F943AD33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10B0A1D0-CACD-26A3-A9CA-20AD54874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84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B886A29F-E50B-5BDD-C477-143FEF2C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A600DB58-7DDD-6D43-3F16-92BB657A6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BB100037-B581-5264-96F4-B19788969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4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17E5BDF-F604-3CF0-C9F0-20F175826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CC76B07-A2E4-F29B-9790-4C84CC919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E4809B0B-CA61-A0AA-342D-0820ED3362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B792EECB-5B57-719E-679C-CC82D7583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5C7AB906-B251-F8C0-BCA6-3C223C0F9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292B73F6-F5AD-DD35-EA58-766AD4B9E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039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66A80DA-8251-21CF-1B1E-DB0A55A83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D311F9BE-CAB3-9243-558B-ADE6F0636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B6B1FAA4-05AE-A4CC-B9F5-047DC66DBB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4BE35ECD-B507-8CB9-9ABA-BD3116ED9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B5EE7E29-BF63-A68F-EEF7-B602A4B95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B54DB1C5-16CB-3174-5E66-6AED77996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80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222F246C-0A53-DF7E-7413-86CAC42A4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7BBB600C-304F-B246-237F-21D77AD4E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FD04E9D-C305-198E-8DB6-7AA4769B72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81CCF-7D8E-4B78-9362-CDE3F4395FDB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F9ABC85-D6D1-940C-E387-1851E879C4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8C22128C-BD44-CFCC-808E-33AC97FBB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4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7735EC07-F9A7-27A6-052D-F9B7AB005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18237" y="-19348"/>
            <a:ext cx="17428474" cy="6896696"/>
          </a:xfrm>
          <a:prstGeom prst="rect">
            <a:avLst/>
          </a:prstGeom>
        </p:spPr>
      </p:pic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3A4A00F3-8F93-CB27-413E-9457AB5600F7}"/>
              </a:ext>
            </a:extLst>
          </p:cNvPr>
          <p:cNvSpPr/>
          <p:nvPr/>
        </p:nvSpPr>
        <p:spPr>
          <a:xfrm>
            <a:off x="-2295832" y="-38696"/>
            <a:ext cx="16783664" cy="6896696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961E1D5-2774-2196-F4E0-34D1BE0C80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Car fleet management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4E935CF8-A36E-3DA5-86AC-5BFE553EAF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 err="1">
                <a:solidFill>
                  <a:schemeClr val="bg1"/>
                </a:solidFill>
              </a:rPr>
              <a:t>Толга</a:t>
            </a:r>
            <a:r>
              <a:rPr lang="bg-BG" dirty="0">
                <a:solidFill>
                  <a:schemeClr val="bg1"/>
                </a:solidFill>
              </a:rPr>
              <a:t> Рейхан </a:t>
            </a:r>
            <a:r>
              <a:rPr lang="bg-BG">
                <a:solidFill>
                  <a:schemeClr val="bg1"/>
                </a:solidFill>
              </a:rPr>
              <a:t>Зюреф </a:t>
            </a:r>
            <a:r>
              <a:rPr lang="en-US" dirty="0" err="1">
                <a:solidFill>
                  <a:schemeClr val="bg1"/>
                </a:solidFill>
              </a:rPr>
              <a:t>XIIa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>
                <a:solidFill>
                  <a:schemeClr val="bg1"/>
                </a:solidFill>
              </a:rPr>
              <a:t>клас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317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70D04-0BB4-6DB2-48FA-967BD7031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09E82FD1-81E9-0A13-2BFF-0EEC617BEC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07ACEAA-013B-0B96-B4F3-EBB9FCF5B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77851"/>
            <a:ext cx="11271637" cy="63091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При </a:t>
            </a:r>
            <a:r>
              <a:rPr lang="ru-RU" dirty="0" err="1">
                <a:solidFill>
                  <a:schemeClr val="bg1"/>
                </a:solidFill>
              </a:rPr>
              <a:t>създаването</a:t>
            </a:r>
            <a:r>
              <a:rPr lang="ru-RU" dirty="0">
                <a:solidFill>
                  <a:schemeClr val="bg1"/>
                </a:solidFill>
              </a:rPr>
              <a:t> на записи за </a:t>
            </a:r>
            <a:r>
              <a:rPr lang="ru-RU" dirty="0" err="1">
                <a:solidFill>
                  <a:schemeClr val="bg1"/>
                </a:solidFill>
              </a:rPr>
              <a:t>застраховки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разходи</a:t>
            </a:r>
            <a:r>
              <a:rPr lang="ru-RU" dirty="0">
                <a:solidFill>
                  <a:schemeClr val="bg1"/>
                </a:solidFill>
              </a:rPr>
              <a:t> за </a:t>
            </a:r>
            <a:r>
              <a:rPr lang="ru-RU" dirty="0" err="1">
                <a:solidFill>
                  <a:schemeClr val="bg1"/>
                </a:solidFill>
              </a:rPr>
              <a:t>гориво</a:t>
            </a:r>
            <a:r>
              <a:rPr lang="ru-RU" dirty="0">
                <a:solidFill>
                  <a:schemeClr val="bg1"/>
                </a:solidFill>
              </a:rPr>
              <a:t> и </a:t>
            </a:r>
            <a:r>
              <a:rPr lang="ru-RU" dirty="0" err="1">
                <a:solidFill>
                  <a:schemeClr val="bg1"/>
                </a:solidFill>
              </a:rPr>
              <a:t>ремонти</a:t>
            </a:r>
            <a:r>
              <a:rPr lang="ru-RU" dirty="0">
                <a:solidFill>
                  <a:schemeClr val="bg1"/>
                </a:solidFill>
              </a:rPr>
              <a:t> е важно да се приложат </a:t>
            </a:r>
            <a:r>
              <a:rPr lang="ru-RU" b="1" dirty="0" err="1">
                <a:solidFill>
                  <a:schemeClr val="bg1"/>
                </a:solidFill>
              </a:rPr>
              <a:t>валидиращи</a:t>
            </a:r>
            <a:r>
              <a:rPr lang="ru-RU" b="1" dirty="0">
                <a:solidFill>
                  <a:schemeClr val="bg1"/>
                </a:solidFill>
              </a:rPr>
              <a:t> проверки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които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гарантират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коректността</a:t>
            </a:r>
            <a:r>
              <a:rPr lang="ru-RU" dirty="0">
                <a:solidFill>
                  <a:schemeClr val="bg1"/>
                </a:solidFill>
              </a:rPr>
              <a:t> и </a:t>
            </a:r>
            <a:r>
              <a:rPr lang="ru-RU" dirty="0" err="1">
                <a:solidFill>
                  <a:schemeClr val="bg1"/>
                </a:solidFill>
              </a:rPr>
              <a:t>реалистичността</a:t>
            </a:r>
            <a:r>
              <a:rPr lang="ru-RU" dirty="0">
                <a:solidFill>
                  <a:schemeClr val="bg1"/>
                </a:solidFill>
              </a:rPr>
              <a:t> на </a:t>
            </a:r>
            <a:r>
              <a:rPr lang="ru-RU" dirty="0" err="1">
                <a:solidFill>
                  <a:schemeClr val="bg1"/>
                </a:solidFill>
              </a:rPr>
              <a:t>данните</a:t>
            </a:r>
            <a:r>
              <a:rPr lang="ru-RU" dirty="0">
                <a:solidFill>
                  <a:schemeClr val="bg1"/>
                </a:solidFill>
              </a:rPr>
              <a:t> в </a:t>
            </a:r>
            <a:r>
              <a:rPr lang="ru-RU" dirty="0" err="1">
                <a:solidFill>
                  <a:schemeClr val="bg1"/>
                </a:solidFill>
              </a:rPr>
              <a:t>системата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None/>
            </a:pPr>
            <a:r>
              <a:rPr lang="ru-RU" b="1" dirty="0">
                <a:solidFill>
                  <a:schemeClr val="bg1"/>
                </a:solidFill>
              </a:rPr>
              <a:t>1. </a:t>
            </a:r>
            <a:r>
              <a:rPr lang="ru-RU" b="1" dirty="0" err="1">
                <a:solidFill>
                  <a:schemeClr val="bg1"/>
                </a:solidFill>
              </a:rPr>
              <a:t>Застраховка</a:t>
            </a:r>
            <a:endParaRPr lang="ru-RU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chemeClr val="bg1"/>
                </a:solidFill>
              </a:rPr>
              <a:t>Начална</a:t>
            </a:r>
            <a:r>
              <a:rPr lang="ru-RU" b="1" dirty="0">
                <a:solidFill>
                  <a:schemeClr val="bg1"/>
                </a:solidFill>
              </a:rPr>
              <a:t> дата</a:t>
            </a:r>
            <a:r>
              <a:rPr lang="ru-RU" dirty="0">
                <a:solidFill>
                  <a:schemeClr val="bg1"/>
                </a:solidFill>
              </a:rPr>
              <a:t>: Не </a:t>
            </a:r>
            <a:r>
              <a:rPr lang="ru-RU" dirty="0" err="1">
                <a:solidFill>
                  <a:schemeClr val="bg1"/>
                </a:solidFill>
              </a:rPr>
              <a:t>трябва</a:t>
            </a:r>
            <a:r>
              <a:rPr lang="ru-RU" dirty="0">
                <a:solidFill>
                  <a:schemeClr val="bg1"/>
                </a:solidFill>
              </a:rPr>
              <a:t> да е в </a:t>
            </a:r>
            <a:r>
              <a:rPr lang="ru-RU" dirty="0" err="1">
                <a:solidFill>
                  <a:schemeClr val="bg1"/>
                </a:solidFill>
              </a:rPr>
              <a:t>бъдещето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chemeClr val="bg1"/>
                </a:solidFill>
              </a:rPr>
              <a:t>Крайна</a:t>
            </a:r>
            <a:r>
              <a:rPr lang="ru-RU" b="1" dirty="0">
                <a:solidFill>
                  <a:schemeClr val="bg1"/>
                </a:solidFill>
              </a:rPr>
              <a:t> дата</a:t>
            </a:r>
            <a:r>
              <a:rPr lang="ru-RU" dirty="0">
                <a:solidFill>
                  <a:schemeClr val="bg1"/>
                </a:solidFill>
              </a:rPr>
              <a:t>: </a:t>
            </a:r>
            <a:r>
              <a:rPr lang="ru-RU" dirty="0" err="1">
                <a:solidFill>
                  <a:schemeClr val="bg1"/>
                </a:solidFill>
              </a:rPr>
              <a:t>Трябва</a:t>
            </a:r>
            <a:r>
              <a:rPr lang="ru-RU" dirty="0">
                <a:solidFill>
                  <a:schemeClr val="bg1"/>
                </a:solidFill>
              </a:rPr>
              <a:t> да е </a:t>
            </a:r>
            <a:r>
              <a:rPr lang="ru-RU" dirty="0" err="1">
                <a:solidFill>
                  <a:schemeClr val="bg1"/>
                </a:solidFill>
              </a:rPr>
              <a:t>по-късна</a:t>
            </a:r>
            <a:r>
              <a:rPr lang="ru-RU" dirty="0">
                <a:solidFill>
                  <a:schemeClr val="bg1"/>
                </a:solidFill>
              </a:rPr>
              <a:t> от </a:t>
            </a:r>
            <a:r>
              <a:rPr lang="ru-RU" dirty="0" err="1">
                <a:solidFill>
                  <a:schemeClr val="bg1"/>
                </a:solidFill>
              </a:rPr>
              <a:t>началната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1"/>
                </a:solidFill>
              </a:rPr>
              <a:t>Сума</a:t>
            </a:r>
            <a:r>
              <a:rPr lang="ru-RU" dirty="0">
                <a:solidFill>
                  <a:schemeClr val="bg1"/>
                </a:solidFill>
              </a:rPr>
              <a:t>: </a:t>
            </a:r>
            <a:r>
              <a:rPr lang="ru-RU" dirty="0" err="1">
                <a:solidFill>
                  <a:schemeClr val="bg1"/>
                </a:solidFill>
              </a:rPr>
              <a:t>Трябва</a:t>
            </a:r>
            <a:r>
              <a:rPr lang="ru-RU" dirty="0">
                <a:solidFill>
                  <a:schemeClr val="bg1"/>
                </a:solidFill>
              </a:rPr>
              <a:t> да е </a:t>
            </a:r>
            <a:r>
              <a:rPr lang="ru-RU" dirty="0" err="1">
                <a:solidFill>
                  <a:schemeClr val="bg1"/>
                </a:solidFill>
              </a:rPr>
              <a:t>положителна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ru-RU" dirty="0" err="1">
                <a:solidFill>
                  <a:schemeClr val="bg1"/>
                </a:solidFill>
              </a:rPr>
              <a:t>Това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предотвратява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въвеждане</a:t>
            </a:r>
            <a:r>
              <a:rPr lang="ru-RU" dirty="0">
                <a:solidFill>
                  <a:schemeClr val="bg1"/>
                </a:solidFill>
              </a:rPr>
              <a:t> на </a:t>
            </a:r>
            <a:r>
              <a:rPr lang="ru-RU" dirty="0" err="1">
                <a:solidFill>
                  <a:schemeClr val="bg1"/>
                </a:solidFill>
              </a:rPr>
              <a:t>застраховки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които</a:t>
            </a:r>
            <a:r>
              <a:rPr lang="ru-RU" dirty="0">
                <a:solidFill>
                  <a:schemeClr val="bg1"/>
                </a:solidFill>
              </a:rPr>
              <a:t> все </a:t>
            </a:r>
            <a:r>
              <a:rPr lang="ru-RU" dirty="0" err="1">
                <a:solidFill>
                  <a:schemeClr val="bg1"/>
                </a:solidFill>
              </a:rPr>
              <a:t>още</a:t>
            </a:r>
            <a:r>
              <a:rPr lang="ru-RU" dirty="0">
                <a:solidFill>
                  <a:schemeClr val="bg1"/>
                </a:solidFill>
              </a:rPr>
              <a:t> не </a:t>
            </a:r>
            <a:r>
              <a:rPr lang="ru-RU" dirty="0" err="1">
                <a:solidFill>
                  <a:schemeClr val="bg1"/>
                </a:solidFill>
              </a:rPr>
              <a:t>са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активни</a:t>
            </a:r>
            <a:r>
              <a:rPr lang="ru-RU" dirty="0">
                <a:solidFill>
                  <a:schemeClr val="bg1"/>
                </a:solidFill>
              </a:rPr>
              <a:t> или вече </a:t>
            </a:r>
            <a:r>
              <a:rPr lang="ru-RU" dirty="0" err="1">
                <a:solidFill>
                  <a:schemeClr val="bg1"/>
                </a:solidFill>
              </a:rPr>
              <a:t>са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изтекли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преди</a:t>
            </a:r>
            <a:r>
              <a:rPr lang="ru-RU" dirty="0">
                <a:solidFill>
                  <a:schemeClr val="bg1"/>
                </a:solidFill>
              </a:rPr>
              <a:t> да </a:t>
            </a:r>
            <a:r>
              <a:rPr lang="ru-RU" dirty="0" err="1">
                <a:solidFill>
                  <a:schemeClr val="bg1"/>
                </a:solidFill>
              </a:rPr>
              <a:t>започнат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D7E86DF5-FDD2-5835-9CA8-709B44A40268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955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7231C-B62F-75D8-9341-C90F46130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59A25769-1A48-F346-2C9E-63916E21AA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35703CB-9644-03B6-D5E1-8D651B6AD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77851"/>
            <a:ext cx="11271637" cy="630919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ru-RU" b="1" dirty="0">
                <a:solidFill>
                  <a:schemeClr val="bg1"/>
                </a:solidFill>
              </a:rPr>
              <a:t>2. </a:t>
            </a:r>
            <a:r>
              <a:rPr lang="ru-RU" b="1" dirty="0" err="1">
                <a:solidFill>
                  <a:schemeClr val="bg1"/>
                </a:solidFill>
              </a:rPr>
              <a:t>Разход</a:t>
            </a:r>
            <a:r>
              <a:rPr lang="ru-RU" b="1" dirty="0">
                <a:solidFill>
                  <a:schemeClr val="bg1"/>
                </a:solidFill>
              </a:rPr>
              <a:t> за </a:t>
            </a:r>
            <a:r>
              <a:rPr lang="ru-RU" b="1" dirty="0" err="1">
                <a:solidFill>
                  <a:schemeClr val="bg1"/>
                </a:solidFill>
              </a:rPr>
              <a:t>гориво</a:t>
            </a:r>
            <a:endParaRPr lang="ru-RU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1"/>
                </a:solidFill>
              </a:rPr>
              <a:t>Дата</a:t>
            </a:r>
            <a:r>
              <a:rPr lang="ru-RU" dirty="0">
                <a:solidFill>
                  <a:schemeClr val="bg1"/>
                </a:solidFill>
              </a:rPr>
              <a:t>: Не </a:t>
            </a:r>
            <a:r>
              <a:rPr lang="ru-RU" dirty="0" err="1">
                <a:solidFill>
                  <a:schemeClr val="bg1"/>
                </a:solidFill>
              </a:rPr>
              <a:t>трябва</a:t>
            </a:r>
            <a:r>
              <a:rPr lang="ru-RU" dirty="0">
                <a:solidFill>
                  <a:schemeClr val="bg1"/>
                </a:solidFill>
              </a:rPr>
              <a:t> да е в </a:t>
            </a:r>
            <a:r>
              <a:rPr lang="ru-RU" dirty="0" err="1">
                <a:solidFill>
                  <a:schemeClr val="bg1"/>
                </a:solidFill>
              </a:rPr>
              <a:t>бъдещето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 err="1">
                <a:solidFill>
                  <a:schemeClr val="bg1"/>
                </a:solidFill>
              </a:rPr>
              <a:t>Литри</a:t>
            </a:r>
            <a:r>
              <a:rPr lang="ru-RU" dirty="0">
                <a:solidFill>
                  <a:schemeClr val="bg1"/>
                </a:solidFill>
              </a:rPr>
              <a:t>: </a:t>
            </a:r>
            <a:r>
              <a:rPr lang="ru-RU" dirty="0" err="1">
                <a:solidFill>
                  <a:schemeClr val="bg1"/>
                </a:solidFill>
              </a:rPr>
              <a:t>Трябва</a:t>
            </a:r>
            <a:r>
              <a:rPr lang="ru-RU" dirty="0">
                <a:solidFill>
                  <a:schemeClr val="bg1"/>
                </a:solidFill>
              </a:rPr>
              <a:t> да </a:t>
            </a:r>
            <a:r>
              <a:rPr lang="ru-RU" dirty="0" err="1">
                <a:solidFill>
                  <a:schemeClr val="bg1"/>
                </a:solidFill>
              </a:rPr>
              <a:t>са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положително</a:t>
            </a:r>
            <a:r>
              <a:rPr lang="ru-RU" dirty="0">
                <a:solidFill>
                  <a:schemeClr val="bg1"/>
                </a:solidFill>
              </a:rPr>
              <a:t> число.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1"/>
                </a:solidFill>
              </a:rPr>
              <a:t>Цена</a:t>
            </a:r>
            <a:r>
              <a:rPr lang="ru-RU" dirty="0">
                <a:solidFill>
                  <a:schemeClr val="bg1"/>
                </a:solidFill>
              </a:rPr>
              <a:t>: </a:t>
            </a:r>
            <a:r>
              <a:rPr lang="ru-RU" dirty="0" err="1">
                <a:solidFill>
                  <a:schemeClr val="bg1"/>
                </a:solidFill>
              </a:rPr>
              <a:t>Също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трябва</a:t>
            </a:r>
            <a:r>
              <a:rPr lang="ru-RU" dirty="0">
                <a:solidFill>
                  <a:schemeClr val="bg1"/>
                </a:solidFill>
              </a:rPr>
              <a:t> да е </a:t>
            </a:r>
            <a:r>
              <a:rPr lang="ru-RU" dirty="0" err="1">
                <a:solidFill>
                  <a:schemeClr val="bg1"/>
                </a:solidFill>
              </a:rPr>
              <a:t>положителна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ru-RU" dirty="0" err="1">
                <a:solidFill>
                  <a:schemeClr val="bg1"/>
                </a:solidFill>
              </a:rPr>
              <a:t>Това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осигурява</a:t>
            </a:r>
            <a:r>
              <a:rPr lang="ru-RU" dirty="0">
                <a:solidFill>
                  <a:schemeClr val="bg1"/>
                </a:solidFill>
              </a:rPr>
              <a:t>, че се </a:t>
            </a:r>
            <a:r>
              <a:rPr lang="ru-RU" dirty="0" err="1">
                <a:solidFill>
                  <a:schemeClr val="bg1"/>
                </a:solidFill>
              </a:rPr>
              <a:t>въвеждат</a:t>
            </a:r>
            <a:r>
              <a:rPr lang="ru-RU" dirty="0">
                <a:solidFill>
                  <a:schemeClr val="bg1"/>
                </a:solidFill>
              </a:rPr>
              <a:t> само </a:t>
            </a:r>
            <a:r>
              <a:rPr lang="ru-RU" dirty="0" err="1">
                <a:solidFill>
                  <a:schemeClr val="bg1"/>
                </a:solidFill>
              </a:rPr>
              <a:t>реално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извършени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зареждания</a:t>
            </a:r>
            <a:r>
              <a:rPr lang="ru-RU" dirty="0">
                <a:solidFill>
                  <a:schemeClr val="bg1"/>
                </a:solidFill>
              </a:rPr>
              <a:t> с </a:t>
            </a:r>
            <a:r>
              <a:rPr lang="ru-RU" dirty="0" err="1">
                <a:solidFill>
                  <a:schemeClr val="bg1"/>
                </a:solidFill>
              </a:rPr>
              <a:t>коректни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стойности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1CF4C70F-C0D6-EC60-BE68-AE683A2E13BD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007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447C0-E4CE-DA0E-F7C6-A08D0DB85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D8E221F5-668F-08EB-B731-FD1EBD798A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0B86FC48-BB4B-48E4-C2E0-0CAA199AB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77851"/>
            <a:ext cx="11271637" cy="6309195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ru-RU" b="1" dirty="0">
                <a:solidFill>
                  <a:schemeClr val="bg1"/>
                </a:solidFill>
              </a:rPr>
              <a:t>3. Ремонт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1"/>
                </a:solidFill>
              </a:rPr>
              <a:t>Дата</a:t>
            </a:r>
            <a:r>
              <a:rPr lang="ru-RU" dirty="0">
                <a:solidFill>
                  <a:schemeClr val="bg1"/>
                </a:solidFill>
              </a:rPr>
              <a:t>: Не </a:t>
            </a:r>
            <a:r>
              <a:rPr lang="ru-RU" dirty="0" err="1">
                <a:solidFill>
                  <a:schemeClr val="bg1"/>
                </a:solidFill>
              </a:rPr>
              <a:t>трябва</a:t>
            </a:r>
            <a:r>
              <a:rPr lang="ru-RU" dirty="0">
                <a:solidFill>
                  <a:schemeClr val="bg1"/>
                </a:solidFill>
              </a:rPr>
              <a:t> да е в </a:t>
            </a:r>
            <a:r>
              <a:rPr lang="ru-RU" dirty="0" err="1">
                <a:solidFill>
                  <a:schemeClr val="bg1"/>
                </a:solidFill>
              </a:rPr>
              <a:t>бъдещето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1"/>
                </a:solidFill>
              </a:rPr>
              <a:t>Описание</a:t>
            </a:r>
            <a:r>
              <a:rPr lang="ru-RU" dirty="0">
                <a:solidFill>
                  <a:schemeClr val="bg1"/>
                </a:solidFill>
              </a:rPr>
              <a:t>: </a:t>
            </a:r>
            <a:r>
              <a:rPr lang="ru-RU" dirty="0" err="1">
                <a:solidFill>
                  <a:schemeClr val="bg1"/>
                </a:solidFill>
              </a:rPr>
              <a:t>Задължително</a:t>
            </a:r>
            <a:r>
              <a:rPr lang="ru-RU" dirty="0">
                <a:solidFill>
                  <a:schemeClr val="bg1"/>
                </a:solidFill>
              </a:rPr>
              <a:t> поле.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bg1"/>
                </a:solidFill>
              </a:rPr>
              <a:t>Цена</a:t>
            </a:r>
            <a:r>
              <a:rPr lang="ru-RU" dirty="0">
                <a:solidFill>
                  <a:schemeClr val="bg1"/>
                </a:solidFill>
              </a:rPr>
              <a:t>: </a:t>
            </a:r>
            <a:r>
              <a:rPr lang="ru-RU" dirty="0" err="1">
                <a:solidFill>
                  <a:schemeClr val="bg1"/>
                </a:solidFill>
              </a:rPr>
              <a:t>Положителна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стойност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ru-RU" dirty="0" err="1">
                <a:solidFill>
                  <a:schemeClr val="bg1"/>
                </a:solidFill>
              </a:rPr>
              <a:t>Целта</a:t>
            </a:r>
            <a:r>
              <a:rPr lang="ru-RU" dirty="0">
                <a:solidFill>
                  <a:schemeClr val="bg1"/>
                </a:solidFill>
              </a:rPr>
              <a:t> е да се </a:t>
            </a:r>
            <a:r>
              <a:rPr lang="ru-RU" dirty="0" err="1">
                <a:solidFill>
                  <a:schemeClr val="bg1"/>
                </a:solidFill>
              </a:rPr>
              <a:t>гарантира</a:t>
            </a:r>
            <a:r>
              <a:rPr lang="ru-RU" dirty="0">
                <a:solidFill>
                  <a:schemeClr val="bg1"/>
                </a:solidFill>
              </a:rPr>
              <a:t>, че </a:t>
            </a:r>
            <a:r>
              <a:rPr lang="ru-RU" dirty="0" err="1">
                <a:solidFill>
                  <a:schemeClr val="bg1"/>
                </a:solidFill>
              </a:rPr>
              <a:t>записите</a:t>
            </a:r>
            <a:r>
              <a:rPr lang="ru-RU" dirty="0">
                <a:solidFill>
                  <a:schemeClr val="bg1"/>
                </a:solidFill>
              </a:rPr>
              <a:t> за </a:t>
            </a:r>
            <a:r>
              <a:rPr lang="ru-RU" dirty="0" err="1">
                <a:solidFill>
                  <a:schemeClr val="bg1"/>
                </a:solidFill>
              </a:rPr>
              <a:t>ремонти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са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пълни</a:t>
            </a:r>
            <a:r>
              <a:rPr lang="ru-RU" dirty="0">
                <a:solidFill>
                  <a:schemeClr val="bg1"/>
                </a:solidFill>
              </a:rPr>
              <a:t> и </a:t>
            </a:r>
            <a:r>
              <a:rPr lang="ru-RU" dirty="0" err="1">
                <a:solidFill>
                  <a:schemeClr val="bg1"/>
                </a:solidFill>
              </a:rPr>
              <a:t>достоверни</a:t>
            </a:r>
            <a:r>
              <a:rPr lang="ru-RU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dirty="0" err="1">
                <a:solidFill>
                  <a:schemeClr val="bg1"/>
                </a:solidFill>
              </a:rPr>
              <a:t>Използвани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са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атрибути</a:t>
            </a:r>
            <a:r>
              <a:rPr lang="ru-RU" b="1" dirty="0">
                <a:solidFill>
                  <a:schemeClr val="bg1"/>
                </a:solidFill>
              </a:rPr>
              <a:t> за валидация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като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[Required],[Range] </a:t>
            </a:r>
            <a:r>
              <a:rPr lang="bg-BG" dirty="0">
                <a:solidFill>
                  <a:schemeClr val="bg1"/>
                </a:solidFill>
              </a:rPr>
              <a:t>и потребителски проверки чрез </a:t>
            </a:r>
            <a:r>
              <a:rPr lang="en-US" dirty="0" err="1">
                <a:solidFill>
                  <a:schemeClr val="bg1"/>
                </a:solidFill>
              </a:rPr>
              <a:t>CustomValidation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dirty="0" err="1">
                <a:solidFill>
                  <a:schemeClr val="bg1"/>
                </a:solidFill>
              </a:rPr>
              <a:t>Валидирането</a:t>
            </a:r>
            <a:r>
              <a:rPr lang="ru-RU" dirty="0">
                <a:solidFill>
                  <a:schemeClr val="bg1"/>
                </a:solidFill>
              </a:rPr>
              <a:t> се </a:t>
            </a:r>
            <a:r>
              <a:rPr lang="ru-RU" dirty="0" err="1">
                <a:solidFill>
                  <a:schemeClr val="bg1"/>
                </a:solidFill>
              </a:rPr>
              <a:t>извършва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както</a:t>
            </a:r>
            <a:r>
              <a:rPr lang="ru-RU" dirty="0">
                <a:solidFill>
                  <a:schemeClr val="bg1"/>
                </a:solidFill>
              </a:rPr>
              <a:t> на </a:t>
            </a:r>
            <a:r>
              <a:rPr lang="ru-RU" dirty="0" err="1">
                <a:solidFill>
                  <a:schemeClr val="bg1"/>
                </a:solidFill>
              </a:rPr>
              <a:t>ниво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модел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така</a:t>
            </a:r>
            <a:r>
              <a:rPr lang="ru-RU" dirty="0">
                <a:solidFill>
                  <a:schemeClr val="bg1"/>
                </a:solidFill>
              </a:rPr>
              <a:t> и в </a:t>
            </a:r>
            <a:r>
              <a:rPr lang="ru-RU" b="1" dirty="0" err="1">
                <a:solidFill>
                  <a:schemeClr val="bg1"/>
                </a:solidFill>
              </a:rPr>
              <a:t>потребителския</a:t>
            </a:r>
            <a:r>
              <a:rPr lang="ru-RU" b="1" dirty="0">
                <a:solidFill>
                  <a:schemeClr val="bg1"/>
                </a:solidFill>
              </a:rPr>
              <a:t> интерфейс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като</a:t>
            </a:r>
            <a:r>
              <a:rPr lang="ru-RU" dirty="0">
                <a:solidFill>
                  <a:schemeClr val="bg1"/>
                </a:solidFill>
              </a:rPr>
              <a:t> се </a:t>
            </a:r>
            <a:r>
              <a:rPr lang="ru-RU" dirty="0" err="1">
                <a:solidFill>
                  <a:schemeClr val="bg1"/>
                </a:solidFill>
              </a:rPr>
              <a:t>визуализират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съобщения</a:t>
            </a:r>
            <a:r>
              <a:rPr lang="ru-RU" dirty="0">
                <a:solidFill>
                  <a:schemeClr val="bg1"/>
                </a:solidFill>
              </a:rPr>
              <a:t> при грешки.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Така се </a:t>
            </a:r>
            <a:r>
              <a:rPr lang="ru-RU" dirty="0" err="1">
                <a:solidFill>
                  <a:schemeClr val="bg1"/>
                </a:solidFill>
              </a:rPr>
              <a:t>гарантира</a:t>
            </a:r>
            <a:r>
              <a:rPr lang="ru-RU" dirty="0">
                <a:solidFill>
                  <a:schemeClr val="bg1"/>
                </a:solidFill>
              </a:rPr>
              <a:t>, че </a:t>
            </a:r>
            <a:r>
              <a:rPr lang="ru-RU" b="1" dirty="0" err="1">
                <a:solidFill>
                  <a:schemeClr val="bg1"/>
                </a:solidFill>
              </a:rPr>
              <a:t>въведените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данни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са</a:t>
            </a:r>
            <a:r>
              <a:rPr lang="ru-RU" b="1" dirty="0">
                <a:solidFill>
                  <a:schemeClr val="bg1"/>
                </a:solidFill>
              </a:rPr>
              <a:t> логически </a:t>
            </a:r>
            <a:r>
              <a:rPr lang="ru-RU" b="1" dirty="0" err="1">
                <a:solidFill>
                  <a:schemeClr val="bg1"/>
                </a:solidFill>
              </a:rPr>
              <a:t>коректни</a:t>
            </a:r>
            <a:r>
              <a:rPr lang="ru-RU" b="1" dirty="0">
                <a:solidFill>
                  <a:schemeClr val="bg1"/>
                </a:solidFill>
              </a:rPr>
              <a:t>, </a:t>
            </a:r>
            <a:r>
              <a:rPr lang="ru-RU" b="1" dirty="0" err="1">
                <a:solidFill>
                  <a:schemeClr val="bg1"/>
                </a:solidFill>
              </a:rPr>
              <a:t>реални</a:t>
            </a:r>
            <a:r>
              <a:rPr lang="ru-RU" b="1" dirty="0">
                <a:solidFill>
                  <a:schemeClr val="bg1"/>
                </a:solidFill>
              </a:rPr>
              <a:t> и </a:t>
            </a:r>
            <a:r>
              <a:rPr lang="ru-RU" b="1" dirty="0" err="1">
                <a:solidFill>
                  <a:schemeClr val="bg1"/>
                </a:solidFill>
              </a:rPr>
              <a:t>последователни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което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повишава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надеждността</a:t>
            </a:r>
            <a:r>
              <a:rPr lang="ru-RU" dirty="0">
                <a:solidFill>
                  <a:schemeClr val="bg1"/>
                </a:solidFill>
              </a:rPr>
              <a:t> на </a:t>
            </a:r>
            <a:r>
              <a:rPr lang="ru-RU" dirty="0" err="1">
                <a:solidFill>
                  <a:schemeClr val="bg1"/>
                </a:solidFill>
              </a:rPr>
              <a:t>системата</a:t>
            </a:r>
            <a:r>
              <a:rPr lang="ru-RU" dirty="0">
                <a:solidFill>
                  <a:schemeClr val="bg1"/>
                </a:solidFill>
              </a:rPr>
              <a:t> и </a:t>
            </a:r>
            <a:r>
              <a:rPr lang="ru-RU" dirty="0" err="1">
                <a:solidFill>
                  <a:schemeClr val="bg1"/>
                </a:solidFill>
              </a:rPr>
              <a:t>предотвратява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бъдещи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несъответствия</a:t>
            </a:r>
            <a:r>
              <a:rPr lang="ru-RU" dirty="0">
                <a:solidFill>
                  <a:schemeClr val="bg1"/>
                </a:solidFill>
              </a:rPr>
              <a:t> в </a:t>
            </a:r>
            <a:r>
              <a:rPr lang="ru-RU" dirty="0" err="1">
                <a:solidFill>
                  <a:schemeClr val="bg1"/>
                </a:solidFill>
              </a:rPr>
              <a:t>отчетите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CEC78865-3E27-B7A5-555E-3664C4754B41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763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5B0CA-2372-EBD3-BD4D-9B658C341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19708D03-CBDA-7864-5DA4-0EF1C74ABA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7D9A346-8F42-C69F-5DF6-B54E7B448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52" y="365125"/>
            <a:ext cx="11701318" cy="1325563"/>
          </a:xfrm>
        </p:spPr>
        <p:txBody>
          <a:bodyPr/>
          <a:lstStyle/>
          <a:p>
            <a:r>
              <a:rPr lang="ru-RU" b="1" dirty="0" err="1">
                <a:solidFill>
                  <a:schemeClr val="bg1"/>
                </a:solidFill>
              </a:rPr>
              <a:t>Изтриване</a:t>
            </a:r>
            <a:r>
              <a:rPr lang="ru-RU" b="1" dirty="0">
                <a:solidFill>
                  <a:schemeClr val="bg1"/>
                </a:solidFill>
              </a:rPr>
              <a:t> на </a:t>
            </a:r>
            <a:r>
              <a:rPr lang="ru-RU" b="1" dirty="0" err="1">
                <a:solidFill>
                  <a:schemeClr val="bg1"/>
                </a:solidFill>
              </a:rPr>
              <a:t>потребител</a:t>
            </a:r>
            <a:r>
              <a:rPr lang="ru-RU" b="1" dirty="0">
                <a:solidFill>
                  <a:schemeClr val="bg1"/>
                </a:solidFill>
              </a:rPr>
              <a:t>: </a:t>
            </a:r>
            <a:r>
              <a:rPr lang="ru-RU" b="1" dirty="0" err="1">
                <a:solidFill>
                  <a:schemeClr val="bg1"/>
                </a:solidFill>
              </a:rPr>
              <a:t>Какво</a:t>
            </a:r>
            <a:r>
              <a:rPr lang="ru-RU" b="1" dirty="0">
                <a:solidFill>
                  <a:schemeClr val="bg1"/>
                </a:solidFill>
              </a:rPr>
              <a:t> се </a:t>
            </a:r>
            <a:r>
              <a:rPr lang="ru-RU" b="1" dirty="0" err="1">
                <a:solidFill>
                  <a:schemeClr val="bg1"/>
                </a:solidFill>
              </a:rPr>
              <a:t>случва</a:t>
            </a:r>
            <a:r>
              <a:rPr lang="ru-RU" b="1" dirty="0">
                <a:solidFill>
                  <a:schemeClr val="bg1"/>
                </a:solidFill>
              </a:rPr>
              <a:t> с </a:t>
            </a:r>
            <a:r>
              <a:rPr lang="ru-RU" b="1" dirty="0" err="1">
                <a:solidFill>
                  <a:schemeClr val="bg1"/>
                </a:solidFill>
              </a:rPr>
              <a:t>данните</a:t>
            </a:r>
            <a:r>
              <a:rPr lang="ru-RU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240864F-E920-3642-3C0F-2600C1C6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42" y="1809441"/>
            <a:ext cx="11365065" cy="494916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ru-RU" sz="2400" b="1" dirty="0" err="1">
                <a:solidFill>
                  <a:schemeClr val="bg1"/>
                </a:solidFill>
              </a:rPr>
              <a:t>Връзки</a:t>
            </a:r>
            <a:r>
              <a:rPr lang="ru-RU" sz="2400" b="1" dirty="0">
                <a:solidFill>
                  <a:schemeClr val="bg1"/>
                </a:solidFill>
              </a:rPr>
              <a:t> между </a:t>
            </a:r>
            <a:r>
              <a:rPr lang="ru-RU" sz="2400" b="1" dirty="0" err="1">
                <a:solidFill>
                  <a:schemeClr val="bg1"/>
                </a:solidFill>
              </a:rPr>
              <a:t>данните</a:t>
            </a:r>
            <a:endParaRPr lang="ru-RU" sz="24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chemeClr val="bg1"/>
                </a:solidFill>
              </a:rPr>
              <a:t>Потребител</a:t>
            </a:r>
            <a:r>
              <a:rPr lang="ru-RU" sz="2400" dirty="0">
                <a:solidFill>
                  <a:schemeClr val="bg1"/>
                </a:solidFill>
              </a:rPr>
              <a:t> ➝ </a:t>
            </a:r>
            <a:r>
              <a:rPr lang="ru-RU" sz="2400" dirty="0" err="1">
                <a:solidFill>
                  <a:schemeClr val="bg1"/>
                </a:solidFill>
              </a:rPr>
              <a:t>има</a:t>
            </a:r>
            <a:r>
              <a:rPr lang="ru-RU" sz="2400" dirty="0">
                <a:solidFill>
                  <a:schemeClr val="bg1"/>
                </a:solidFill>
              </a:rPr>
              <a:t> много </a:t>
            </a:r>
            <a:r>
              <a:rPr lang="ru-RU" sz="2400" b="1" dirty="0">
                <a:solidFill>
                  <a:schemeClr val="bg1"/>
                </a:solidFill>
              </a:rPr>
              <a:t>Автомобили</a:t>
            </a:r>
            <a:endParaRPr lang="ru-RU" sz="2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chemeClr val="bg1"/>
                </a:solidFill>
              </a:rPr>
              <a:t>Автомобил</a:t>
            </a:r>
            <a:r>
              <a:rPr lang="ru-RU" sz="2400" dirty="0">
                <a:solidFill>
                  <a:schemeClr val="bg1"/>
                </a:solidFill>
              </a:rPr>
              <a:t> ➝ </a:t>
            </a:r>
            <a:r>
              <a:rPr lang="ru-RU" sz="2400" dirty="0" err="1">
                <a:solidFill>
                  <a:schemeClr val="bg1"/>
                </a:solidFill>
              </a:rPr>
              <a:t>има</a:t>
            </a:r>
            <a:r>
              <a:rPr lang="ru-RU" sz="2400" dirty="0">
                <a:solidFill>
                  <a:schemeClr val="bg1"/>
                </a:solidFill>
              </a:rPr>
              <a:t> много: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chemeClr val="bg1"/>
                </a:solidFill>
              </a:rPr>
              <a:t>Разходи</a:t>
            </a:r>
            <a:r>
              <a:rPr lang="ru-RU" dirty="0">
                <a:solidFill>
                  <a:schemeClr val="bg1"/>
                </a:solidFill>
              </a:rPr>
              <a:t> за </a:t>
            </a:r>
            <a:r>
              <a:rPr lang="ru-RU" dirty="0" err="1">
                <a:solidFill>
                  <a:schemeClr val="bg1"/>
                </a:solidFill>
              </a:rPr>
              <a:t>гориво</a:t>
            </a:r>
            <a:endParaRPr lang="ru-RU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chemeClr val="bg1"/>
                </a:solidFill>
              </a:rPr>
              <a:t>Застраховки</a:t>
            </a:r>
            <a:endParaRPr lang="ru-RU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chemeClr val="bg1"/>
                </a:solidFill>
              </a:rPr>
              <a:t>Ремонти</a:t>
            </a:r>
            <a:endParaRPr lang="ru-RU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ru-RU" sz="2400" b="1" dirty="0" err="1">
                <a:solidFill>
                  <a:schemeClr val="bg1"/>
                </a:solidFill>
              </a:rPr>
              <a:t>Какво</a:t>
            </a:r>
            <a:r>
              <a:rPr lang="ru-RU" sz="2400" b="1" dirty="0">
                <a:solidFill>
                  <a:schemeClr val="bg1"/>
                </a:solidFill>
              </a:rPr>
              <a:t> се </a:t>
            </a:r>
            <a:r>
              <a:rPr lang="ru-RU" sz="2400" b="1" dirty="0" err="1">
                <a:solidFill>
                  <a:schemeClr val="bg1"/>
                </a:solidFill>
              </a:rPr>
              <a:t>случва</a:t>
            </a:r>
            <a:r>
              <a:rPr lang="ru-RU" sz="2400" b="1" dirty="0">
                <a:solidFill>
                  <a:schemeClr val="bg1"/>
                </a:solidFill>
              </a:rPr>
              <a:t> при </a:t>
            </a:r>
            <a:r>
              <a:rPr lang="ru-RU" sz="2400" b="1" dirty="0" err="1">
                <a:solidFill>
                  <a:schemeClr val="bg1"/>
                </a:solidFill>
              </a:rPr>
              <a:t>изтриване</a:t>
            </a:r>
            <a:r>
              <a:rPr lang="ru-RU" sz="2400" b="1" dirty="0">
                <a:solidFill>
                  <a:schemeClr val="bg1"/>
                </a:solidFill>
              </a:rPr>
              <a:t> на </a:t>
            </a:r>
            <a:r>
              <a:rPr lang="ru-RU" sz="2400" b="1" dirty="0" err="1">
                <a:solidFill>
                  <a:schemeClr val="bg1"/>
                </a:solidFill>
              </a:rPr>
              <a:t>потребител</a:t>
            </a:r>
            <a:r>
              <a:rPr lang="ru-RU" sz="2400" b="1" dirty="0">
                <a:solidFill>
                  <a:schemeClr val="bg1"/>
                </a:solidFill>
              </a:rPr>
              <a:t>?</a:t>
            </a:r>
          </a:p>
          <a:p>
            <a:pPr>
              <a:buNone/>
            </a:pPr>
            <a:r>
              <a:rPr lang="ru-RU" sz="2400" b="1" dirty="0">
                <a:solidFill>
                  <a:schemeClr val="bg1"/>
                </a:solidFill>
              </a:rPr>
              <a:t> Без </a:t>
            </a:r>
            <a:r>
              <a:rPr lang="ru-RU" sz="2400" b="1" dirty="0" err="1">
                <a:solidFill>
                  <a:schemeClr val="bg1"/>
                </a:solidFill>
              </a:rPr>
              <a:t>каскадно</a:t>
            </a:r>
            <a:r>
              <a:rPr lang="ru-RU" sz="2400" b="1" dirty="0">
                <a:solidFill>
                  <a:schemeClr val="bg1"/>
                </a:solidFill>
              </a:rPr>
              <a:t> </a:t>
            </a:r>
            <a:r>
              <a:rPr lang="ru-RU" sz="2400" b="1" dirty="0" err="1">
                <a:solidFill>
                  <a:schemeClr val="bg1"/>
                </a:solidFill>
              </a:rPr>
              <a:t>изтриване</a:t>
            </a:r>
            <a:r>
              <a:rPr lang="ru-RU" sz="2400" b="1" dirty="0">
                <a:solidFill>
                  <a:schemeClr val="bg1"/>
                </a:solidFill>
              </a:rPr>
              <a:t> (</a:t>
            </a:r>
            <a:r>
              <a:rPr lang="ru-RU" sz="2400" b="1" dirty="0" err="1">
                <a:solidFill>
                  <a:schemeClr val="bg1"/>
                </a:solidFill>
              </a:rPr>
              <a:t>препоръчително</a:t>
            </a:r>
            <a:r>
              <a:rPr lang="ru-RU" sz="2400" b="1" dirty="0">
                <a:solidFill>
                  <a:schemeClr val="bg1"/>
                </a:solidFill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 err="1">
                <a:solidFill>
                  <a:schemeClr val="bg1"/>
                </a:solidFill>
              </a:rPr>
              <a:t>Изтриването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ще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бъде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b="1" dirty="0" err="1">
                <a:solidFill>
                  <a:schemeClr val="bg1"/>
                </a:solidFill>
              </a:rPr>
              <a:t>блокирано</a:t>
            </a:r>
            <a:r>
              <a:rPr lang="ru-RU" sz="2400" dirty="0">
                <a:solidFill>
                  <a:schemeClr val="bg1"/>
                </a:solidFill>
              </a:rPr>
              <a:t>, </a:t>
            </a:r>
            <a:r>
              <a:rPr lang="ru-RU" sz="2400" dirty="0" err="1">
                <a:solidFill>
                  <a:schemeClr val="bg1"/>
                </a:solidFill>
              </a:rPr>
              <a:t>ако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потребителят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има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свързани</a:t>
            </a:r>
            <a:r>
              <a:rPr lang="ru-RU" sz="2400" dirty="0">
                <a:solidFill>
                  <a:schemeClr val="bg1"/>
                </a:solidFill>
              </a:rPr>
              <a:t> коли.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b="1" dirty="0" err="1">
                <a:solidFill>
                  <a:schemeClr val="bg1"/>
                </a:solidFill>
              </a:rPr>
              <a:t>Изисква</a:t>
            </a:r>
            <a:r>
              <a:rPr lang="ru-RU" sz="2400" b="1" dirty="0">
                <a:solidFill>
                  <a:schemeClr val="bg1"/>
                </a:solidFill>
              </a:rPr>
              <a:t> </a:t>
            </a:r>
            <a:r>
              <a:rPr lang="ru-RU" sz="2400" b="1" dirty="0" err="1">
                <a:solidFill>
                  <a:schemeClr val="bg1"/>
                </a:solidFill>
              </a:rPr>
              <a:t>ръчно</a:t>
            </a:r>
            <a:r>
              <a:rPr lang="ru-RU" sz="2400" b="1" dirty="0">
                <a:solidFill>
                  <a:schemeClr val="bg1"/>
                </a:solidFill>
              </a:rPr>
              <a:t> </a:t>
            </a:r>
            <a:r>
              <a:rPr lang="ru-RU" sz="2400" b="1" dirty="0" err="1">
                <a:solidFill>
                  <a:schemeClr val="bg1"/>
                </a:solidFill>
              </a:rPr>
              <a:t>изтриване</a:t>
            </a:r>
            <a:r>
              <a:rPr lang="ru-RU" sz="2400" dirty="0">
                <a:solidFill>
                  <a:schemeClr val="bg1"/>
                </a:solidFill>
              </a:rPr>
              <a:t> на </a:t>
            </a:r>
            <a:r>
              <a:rPr lang="ru-RU" sz="2400" dirty="0" err="1">
                <a:solidFill>
                  <a:schemeClr val="bg1"/>
                </a:solidFill>
              </a:rPr>
              <a:t>зависими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данни</a:t>
            </a:r>
            <a:r>
              <a:rPr lang="ru-RU" sz="2400" dirty="0">
                <a:solidFill>
                  <a:schemeClr val="bg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 err="1">
                <a:solidFill>
                  <a:schemeClr val="bg1"/>
                </a:solidFill>
              </a:rPr>
              <a:t>Позволява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b="1" dirty="0">
                <a:solidFill>
                  <a:schemeClr val="bg1"/>
                </a:solidFill>
              </a:rPr>
              <a:t>контрол и </a:t>
            </a:r>
            <a:r>
              <a:rPr lang="ru-RU" sz="2400" b="1" dirty="0" err="1">
                <a:solidFill>
                  <a:schemeClr val="bg1"/>
                </a:solidFill>
              </a:rPr>
              <a:t>архивиране</a:t>
            </a:r>
            <a:r>
              <a:rPr lang="ru-RU" sz="2400" dirty="0">
                <a:solidFill>
                  <a:schemeClr val="bg1"/>
                </a:solidFill>
              </a:rPr>
              <a:t> на история.</a:t>
            </a:r>
          </a:p>
          <a:p>
            <a:pPr>
              <a:buNone/>
            </a:pPr>
            <a:r>
              <a:rPr lang="ru-RU" sz="2400" b="1" dirty="0">
                <a:solidFill>
                  <a:schemeClr val="bg1"/>
                </a:solidFill>
              </a:rPr>
              <a:t> 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CAB6A75E-C268-47CE-6D8E-6AD3B11E13D6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70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363B9-D158-4453-3E84-B49D30ADF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AE66111F-8FD1-E9BC-10FE-CC4D88E987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428645E-1F26-CB67-D449-4CAB7223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52" y="365125"/>
            <a:ext cx="11701318" cy="1325563"/>
          </a:xfrm>
        </p:spPr>
        <p:txBody>
          <a:bodyPr/>
          <a:lstStyle/>
          <a:p>
            <a:r>
              <a:rPr lang="ru-RU" b="1" dirty="0" err="1">
                <a:solidFill>
                  <a:schemeClr val="bg1"/>
                </a:solidFill>
              </a:rPr>
              <a:t>Изтриване</a:t>
            </a:r>
            <a:r>
              <a:rPr lang="ru-RU" b="1" dirty="0">
                <a:solidFill>
                  <a:schemeClr val="bg1"/>
                </a:solidFill>
              </a:rPr>
              <a:t> на </a:t>
            </a:r>
            <a:r>
              <a:rPr lang="ru-RU" b="1" dirty="0" err="1">
                <a:solidFill>
                  <a:schemeClr val="bg1"/>
                </a:solidFill>
              </a:rPr>
              <a:t>потребител</a:t>
            </a:r>
            <a:r>
              <a:rPr lang="ru-RU" b="1" dirty="0">
                <a:solidFill>
                  <a:schemeClr val="bg1"/>
                </a:solidFill>
              </a:rPr>
              <a:t>: </a:t>
            </a:r>
            <a:r>
              <a:rPr lang="ru-RU" b="1" dirty="0" err="1">
                <a:solidFill>
                  <a:schemeClr val="bg1"/>
                </a:solidFill>
              </a:rPr>
              <a:t>Какво</a:t>
            </a:r>
            <a:r>
              <a:rPr lang="ru-RU" b="1" dirty="0">
                <a:solidFill>
                  <a:schemeClr val="bg1"/>
                </a:solidFill>
              </a:rPr>
              <a:t> се </a:t>
            </a:r>
            <a:r>
              <a:rPr lang="ru-RU" b="1" dirty="0" err="1">
                <a:solidFill>
                  <a:schemeClr val="bg1"/>
                </a:solidFill>
              </a:rPr>
              <a:t>случва</a:t>
            </a:r>
            <a:r>
              <a:rPr lang="ru-RU" b="1" dirty="0">
                <a:solidFill>
                  <a:schemeClr val="bg1"/>
                </a:solidFill>
              </a:rPr>
              <a:t> с </a:t>
            </a:r>
            <a:r>
              <a:rPr lang="ru-RU" b="1" dirty="0" err="1">
                <a:solidFill>
                  <a:schemeClr val="bg1"/>
                </a:solidFill>
              </a:rPr>
              <a:t>данните</a:t>
            </a:r>
            <a:r>
              <a:rPr lang="ru-RU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472A1660-924C-1416-2F2B-C4C8DECD4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42" y="1809441"/>
            <a:ext cx="11365065" cy="494916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ru-RU" sz="2400" b="1" dirty="0">
                <a:solidFill>
                  <a:schemeClr val="bg1"/>
                </a:solidFill>
              </a:rPr>
              <a:t>С </a:t>
            </a:r>
            <a:r>
              <a:rPr lang="ru-RU" sz="2400" b="1" dirty="0" err="1">
                <a:solidFill>
                  <a:schemeClr val="bg1"/>
                </a:solidFill>
              </a:rPr>
              <a:t>каскадно</a:t>
            </a:r>
            <a:r>
              <a:rPr lang="ru-RU" sz="2400" b="1" dirty="0">
                <a:solidFill>
                  <a:schemeClr val="bg1"/>
                </a:solidFill>
              </a:rPr>
              <a:t> </a:t>
            </a:r>
            <a:r>
              <a:rPr lang="ru-RU" sz="2400" b="1" dirty="0" err="1">
                <a:solidFill>
                  <a:schemeClr val="bg1"/>
                </a:solidFill>
              </a:rPr>
              <a:t>изтриване</a:t>
            </a:r>
            <a:r>
              <a:rPr lang="ru-RU" sz="2400" b="1" dirty="0">
                <a:solidFill>
                  <a:schemeClr val="bg1"/>
                </a:solidFill>
              </a:rPr>
              <a:t> (</a:t>
            </a:r>
            <a:r>
              <a:rPr lang="ru-RU" sz="2400" b="1" dirty="0" err="1">
                <a:solidFill>
                  <a:schemeClr val="bg1"/>
                </a:solidFill>
              </a:rPr>
              <a:t>ако</a:t>
            </a:r>
            <a:r>
              <a:rPr lang="ru-RU" sz="2400" b="1" dirty="0">
                <a:solidFill>
                  <a:schemeClr val="bg1"/>
                </a:solidFill>
              </a:rPr>
              <a:t> е настроено)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 err="1">
                <a:solidFill>
                  <a:schemeClr val="bg1"/>
                </a:solidFill>
              </a:rPr>
              <a:t>Потребителят</a:t>
            </a:r>
            <a:r>
              <a:rPr lang="ru-RU" sz="2400" dirty="0">
                <a:solidFill>
                  <a:schemeClr val="bg1"/>
                </a:solidFill>
              </a:rPr>
              <a:t> и </a:t>
            </a:r>
            <a:r>
              <a:rPr lang="ru-RU" sz="2400" dirty="0" err="1">
                <a:solidFill>
                  <a:schemeClr val="bg1"/>
                </a:solidFill>
              </a:rPr>
              <a:t>всички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err="1">
                <a:solidFill>
                  <a:schemeClr val="bg1"/>
                </a:solidFill>
              </a:rPr>
              <a:t>негови</a:t>
            </a:r>
            <a:r>
              <a:rPr lang="ru-RU" sz="2400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Коли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chemeClr val="bg1"/>
                </a:solidFill>
              </a:rPr>
              <a:t>Разходи</a:t>
            </a:r>
            <a:endParaRPr lang="ru-RU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chemeClr val="bg1"/>
                </a:solidFill>
              </a:rPr>
              <a:t>Ремонти</a:t>
            </a:r>
            <a:endParaRPr lang="ru-RU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 err="1">
                <a:solidFill>
                  <a:schemeClr val="bg1"/>
                </a:solidFill>
              </a:rPr>
              <a:t>Застраховки</a:t>
            </a:r>
            <a:br>
              <a:rPr lang="ru-RU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➝ </a:t>
            </a:r>
            <a:r>
              <a:rPr lang="ru-RU" b="1" dirty="0">
                <a:solidFill>
                  <a:schemeClr val="bg1"/>
                </a:solidFill>
              </a:rPr>
              <a:t>се </a:t>
            </a:r>
            <a:r>
              <a:rPr lang="ru-RU" b="1" dirty="0" err="1">
                <a:solidFill>
                  <a:schemeClr val="bg1"/>
                </a:solidFill>
              </a:rPr>
              <a:t>изтриват</a:t>
            </a:r>
            <a:r>
              <a:rPr lang="ru-RU" b="1" dirty="0">
                <a:solidFill>
                  <a:schemeClr val="bg1"/>
                </a:solidFill>
              </a:rPr>
              <a:t> автоматично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3F8D2988-A6A8-FBA7-C411-AA8FF456CC04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21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80632-023A-81AE-F62F-EA039823E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4C636095-7B0C-DFEB-2F89-A28155DFB9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4A12166-BC2D-CF36-D3F6-D6266697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Заключение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BAEC6E0-323E-B338-F62A-6AE13F273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675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bg-BG" noProof="0" dirty="0">
                <a:solidFill>
                  <a:schemeClr val="bg1"/>
                </a:solidFill>
              </a:rPr>
              <a:t>Проектът демонстрира как с помощта на съвременни технологии и добра архитектура може да бъде създадено практично и ефективно уеб приложение за реален проблем – управлението на автомобилен автопарк.</a:t>
            </a:r>
          </a:p>
          <a:p>
            <a:pPr marL="0" indent="0">
              <a:buNone/>
            </a:pPr>
            <a:r>
              <a:rPr lang="bg-BG" noProof="0" dirty="0">
                <a:solidFill>
                  <a:schemeClr val="bg1"/>
                </a:solidFill>
              </a:rPr>
              <a:t>Системата предлага ясно разделение на отговорностите чрез MVC архитектура, лесна работа с данни благодарение на </a:t>
            </a:r>
            <a:r>
              <a:rPr lang="bg-BG" noProof="0" dirty="0" err="1">
                <a:solidFill>
                  <a:schemeClr val="bg1"/>
                </a:solidFill>
              </a:rPr>
              <a:t>Entity</a:t>
            </a:r>
            <a:r>
              <a:rPr lang="bg-BG" noProof="0" dirty="0">
                <a:solidFill>
                  <a:schemeClr val="bg1"/>
                </a:solidFill>
              </a:rPr>
              <a:t> Framework и удобен потребителски интерфейс. Чрез функционалности като регистрация на разходи, месечни справки и администраторски контрол, приложението отговаря на нуждите както на малки фирми, така и на по-големи организации.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F627FBE3-CD5D-3549-7C0C-662C51F54084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057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1F579B02-D132-65FC-62E3-CEF9C66B00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24AD9F4-C5F7-F610-9886-80C9DC7A4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Цел на проекта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B4F8C00E-BADE-0739-EC4D-8288BEA50E33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1A5B7B0C-1214-1BC6-A18D-1AE10BF0A9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2283494"/>
            <a:ext cx="10836964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Да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улесни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управлението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на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разходите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по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служебни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автомобили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Централизирано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въвеждане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следене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и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анализ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на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данни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Полезен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за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фирми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с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голям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автопарк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97422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3BB2B-169B-C176-495A-301446001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F9FE1AB3-0C61-C2FE-FE80-0420A08563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F06697A-EE54-49C3-58F4-3786F0941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Решавани проблеми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692374CC-CBC4-D296-63BC-93240DC0754C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B2CD3A54-7F47-8B97-0B6A-D364029615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1" y="2622048"/>
            <a:ext cx="10836964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bg-BG" altLang="en-US" sz="4400" dirty="0">
                <a:solidFill>
                  <a:schemeClr val="bg1"/>
                </a:solidFill>
              </a:rPr>
              <a:t>Избягване на ръчни таблици и дублиране на информация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bg-BG" altLang="en-US" sz="4400" dirty="0">
                <a:solidFill>
                  <a:schemeClr val="bg1"/>
                </a:solidFill>
              </a:rPr>
              <a:t>Проследяемост на разходите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bg-BG" altLang="en-US" sz="4400" dirty="0">
                <a:solidFill>
                  <a:schemeClr val="bg1"/>
                </a:solidFill>
              </a:rPr>
              <a:t>Повишаване на отчетността и контрола</a:t>
            </a:r>
            <a:endParaRPr lang="en-US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270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8C5D30-9A9B-6474-AA63-99B4FBAD9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7B9E3DA6-1A60-4B70-5191-4BEAAE42D9A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E4DE25B-FE4C-2624-54C7-EB01B7DFA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Използвани технологии за реализация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BED3D2BE-8E28-054C-C87F-8B10ACBDA165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DC1BDDE-2282-3F23-396A-0D49BEF7FA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23802"/>
            <a:ext cx="6404189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ASP.NET MVC (.NET 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Entity Framework 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Microsoft SQL Server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HTML, CSS, Bootstrap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C#, LINQ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Microsoft Identity</a:t>
            </a:r>
          </a:p>
        </p:txBody>
      </p:sp>
    </p:spTree>
    <p:extLst>
      <p:ext uri="{BB962C8B-B14F-4D97-AF65-F5344CB8AC3E}">
        <p14:creationId xmlns:p14="http://schemas.microsoft.com/office/powerpoint/2010/main" val="935560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D43A4-91E7-06AE-E556-396F38407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32FEA18C-92DA-17B2-B71D-A1BD95FBF40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068805D-C155-0E3C-3823-74521D4CA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Архитектура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1C07919-B35C-F6A6-9D17-9D94534FC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bg-BG" sz="2000" u="sng" dirty="0">
                <a:solidFill>
                  <a:schemeClr val="bg1"/>
                </a:solidFill>
              </a:rPr>
              <a:t>Архитектурата</a:t>
            </a:r>
            <a:r>
              <a:rPr lang="en-US" sz="2000" u="sng" dirty="0">
                <a:solidFill>
                  <a:schemeClr val="bg1"/>
                </a:solidFill>
              </a:rPr>
              <a:t>,</a:t>
            </a:r>
            <a:r>
              <a:rPr lang="bg-BG" sz="2000" u="sng" dirty="0">
                <a:solidFill>
                  <a:schemeClr val="bg1"/>
                </a:solidFill>
              </a:rPr>
              <a:t> използвана при създаването на приложението е </a:t>
            </a:r>
            <a:r>
              <a:rPr lang="en-US" sz="2000" u="sng" dirty="0">
                <a:solidFill>
                  <a:schemeClr val="bg1"/>
                </a:solidFill>
              </a:rPr>
              <a:t>MVC (model-view-controller)</a:t>
            </a:r>
          </a:p>
          <a:p>
            <a:pPr marL="0" indent="0">
              <a:buNone/>
            </a:pPr>
            <a:r>
              <a:rPr lang="ru-RU" sz="2000" b="1" dirty="0">
                <a:solidFill>
                  <a:schemeClr val="bg1"/>
                </a:solidFill>
              </a:rPr>
              <a:t>Model (</a:t>
            </a:r>
            <a:r>
              <a:rPr lang="bg-BG" sz="2000" b="1" noProof="0" dirty="0">
                <a:solidFill>
                  <a:schemeClr val="bg1"/>
                </a:solidFill>
              </a:rPr>
              <a:t>Модел</a:t>
            </a:r>
            <a:r>
              <a:rPr lang="ru-RU" sz="2000" b="1" dirty="0">
                <a:solidFill>
                  <a:schemeClr val="bg1"/>
                </a:solidFill>
              </a:rPr>
              <a:t>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Представлява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b="1" dirty="0" err="1">
                <a:solidFill>
                  <a:schemeClr val="bg1"/>
                </a:solidFill>
              </a:rPr>
              <a:t>данните</a:t>
            </a:r>
            <a:r>
              <a:rPr lang="ru-RU" sz="2000" dirty="0">
                <a:solidFill>
                  <a:schemeClr val="bg1"/>
                </a:solidFill>
              </a:rPr>
              <a:t> и </a:t>
            </a:r>
            <a:r>
              <a:rPr lang="ru-RU" sz="2000" b="1" dirty="0">
                <a:solidFill>
                  <a:schemeClr val="bg1"/>
                </a:solidFill>
              </a:rPr>
              <a:t>бизнес </a:t>
            </a:r>
            <a:r>
              <a:rPr lang="ru-RU" sz="2000" b="1" dirty="0" err="1">
                <a:solidFill>
                  <a:schemeClr val="bg1"/>
                </a:solidFill>
              </a:rPr>
              <a:t>логиката</a:t>
            </a:r>
            <a:r>
              <a:rPr lang="ru-RU" sz="2000" dirty="0">
                <a:solidFill>
                  <a:schemeClr val="bg1"/>
                </a:solidFill>
              </a:rPr>
              <a:t> на </a:t>
            </a:r>
            <a:r>
              <a:rPr lang="ru-RU" sz="2000" dirty="0" err="1">
                <a:solidFill>
                  <a:schemeClr val="bg1"/>
                </a:solidFill>
              </a:rPr>
              <a:t>приложението</a:t>
            </a:r>
            <a:endParaRPr lang="ru-RU" sz="2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Отговаря</a:t>
            </a:r>
            <a:r>
              <a:rPr lang="ru-RU" sz="2000" dirty="0">
                <a:solidFill>
                  <a:schemeClr val="bg1"/>
                </a:solidFill>
              </a:rPr>
              <a:t> за </a:t>
            </a:r>
            <a:r>
              <a:rPr lang="ru-RU" sz="2000" dirty="0" err="1">
                <a:solidFill>
                  <a:schemeClr val="bg1"/>
                </a:solidFill>
              </a:rPr>
              <a:t>връзката</a:t>
            </a:r>
            <a:r>
              <a:rPr lang="ru-RU" sz="2000" dirty="0">
                <a:solidFill>
                  <a:schemeClr val="bg1"/>
                </a:solidFill>
              </a:rPr>
              <a:t> с </a:t>
            </a:r>
            <a:r>
              <a:rPr lang="ru-RU" sz="2000" dirty="0" err="1">
                <a:solidFill>
                  <a:schemeClr val="bg1"/>
                </a:solidFill>
              </a:rPr>
              <a:t>базата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данни</a:t>
            </a:r>
            <a:endParaRPr lang="ru-RU" sz="20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ru-RU" sz="2000" b="1" dirty="0">
                <a:solidFill>
                  <a:schemeClr val="bg1"/>
                </a:solidFill>
              </a:rPr>
              <a:t>View (</a:t>
            </a:r>
            <a:r>
              <a:rPr lang="ru-RU" sz="2000" b="1" dirty="0" err="1">
                <a:solidFill>
                  <a:schemeClr val="bg1"/>
                </a:solidFill>
              </a:rPr>
              <a:t>Изглед</a:t>
            </a:r>
            <a:r>
              <a:rPr lang="ru-RU" sz="2000" b="1" dirty="0">
                <a:solidFill>
                  <a:schemeClr val="bg1"/>
                </a:solidFill>
              </a:rPr>
              <a:t>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Отговаря</a:t>
            </a:r>
            <a:r>
              <a:rPr lang="ru-RU" sz="2000" dirty="0">
                <a:solidFill>
                  <a:schemeClr val="bg1"/>
                </a:solidFill>
              </a:rPr>
              <a:t> за </a:t>
            </a:r>
            <a:r>
              <a:rPr lang="ru-RU" sz="2000" b="1" dirty="0" err="1">
                <a:solidFill>
                  <a:schemeClr val="bg1"/>
                </a:solidFill>
              </a:rPr>
              <a:t>визуализацията</a:t>
            </a:r>
            <a:r>
              <a:rPr lang="ru-RU" sz="2000" dirty="0">
                <a:solidFill>
                  <a:schemeClr val="bg1"/>
                </a:solidFill>
              </a:rPr>
              <a:t> на </a:t>
            </a:r>
            <a:r>
              <a:rPr lang="ru-RU" sz="2000" dirty="0" err="1">
                <a:solidFill>
                  <a:schemeClr val="bg1"/>
                </a:solidFill>
              </a:rPr>
              <a:t>информацията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към</a:t>
            </a:r>
            <a:r>
              <a:rPr lang="ru-RU" sz="2000" dirty="0">
                <a:solidFill>
                  <a:schemeClr val="bg1"/>
                </a:solidFill>
              </a:rPr>
              <a:t> потребителя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Изграден</a:t>
            </a:r>
            <a:r>
              <a:rPr lang="ru-RU" sz="2000" dirty="0">
                <a:solidFill>
                  <a:schemeClr val="bg1"/>
                </a:solidFill>
              </a:rPr>
              <a:t> с </a:t>
            </a:r>
            <a:r>
              <a:rPr lang="ru-RU" sz="2000" dirty="0" err="1">
                <a:solidFill>
                  <a:schemeClr val="bg1"/>
                </a:solidFill>
              </a:rPr>
              <a:t>Razor</a:t>
            </a:r>
            <a:r>
              <a:rPr lang="ru-RU" sz="2000" dirty="0">
                <a:solidFill>
                  <a:schemeClr val="bg1"/>
                </a:solidFill>
              </a:rPr>
              <a:t> (CSHTML), HTML и CSS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sz="2000" b="1" dirty="0" err="1">
                <a:solidFill>
                  <a:schemeClr val="bg1"/>
                </a:solidFill>
              </a:rPr>
              <a:t>Controller</a:t>
            </a:r>
            <a:r>
              <a:rPr lang="ru-RU" sz="2000" b="1" dirty="0">
                <a:solidFill>
                  <a:schemeClr val="bg1"/>
                </a:solidFill>
              </a:rPr>
              <a:t> (Контролер):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Обработва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b="1" dirty="0" err="1">
                <a:solidFill>
                  <a:schemeClr val="bg1"/>
                </a:solidFill>
              </a:rPr>
              <a:t>входящите</a:t>
            </a:r>
            <a:r>
              <a:rPr lang="ru-RU" sz="2000" b="1" dirty="0">
                <a:solidFill>
                  <a:schemeClr val="bg1"/>
                </a:solidFill>
              </a:rPr>
              <a:t> заявки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управлява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логиката</a:t>
            </a:r>
            <a:r>
              <a:rPr lang="ru-RU" sz="2000" dirty="0">
                <a:solidFill>
                  <a:schemeClr val="bg1"/>
                </a:solidFill>
              </a:rPr>
              <a:t> и </a:t>
            </a:r>
            <a:r>
              <a:rPr lang="ru-RU" sz="2000" dirty="0" err="1">
                <a:solidFill>
                  <a:schemeClr val="bg1"/>
                </a:solidFill>
              </a:rPr>
              <a:t>избира</a:t>
            </a:r>
            <a:r>
              <a:rPr lang="ru-RU" sz="2000" dirty="0">
                <a:solidFill>
                  <a:schemeClr val="bg1"/>
                </a:solidFill>
              </a:rPr>
              <a:t> кой </a:t>
            </a:r>
            <a:r>
              <a:rPr lang="ru-RU" sz="2000" dirty="0" err="1">
                <a:solidFill>
                  <a:schemeClr val="bg1"/>
                </a:solidFill>
              </a:rPr>
              <a:t>изглед</a:t>
            </a:r>
            <a:r>
              <a:rPr lang="ru-RU" sz="2000" dirty="0">
                <a:solidFill>
                  <a:schemeClr val="bg1"/>
                </a:solidFill>
              </a:rPr>
              <a:t> да се </a:t>
            </a:r>
            <a:r>
              <a:rPr lang="ru-RU" sz="2000" dirty="0" err="1">
                <a:solidFill>
                  <a:schemeClr val="bg1"/>
                </a:solidFill>
              </a:rPr>
              <a:t>покаже</a:t>
            </a:r>
            <a:endParaRPr lang="ru-RU" sz="2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Свързва</a:t>
            </a:r>
            <a:r>
              <a:rPr lang="ru-RU" sz="2000" dirty="0">
                <a:solidFill>
                  <a:schemeClr val="bg1"/>
                </a:solidFill>
              </a:rPr>
              <a:t> View и Model</a:t>
            </a:r>
          </a:p>
          <a:p>
            <a:pPr marL="0" indent="0">
              <a:buNone/>
            </a:pPr>
            <a:endParaRPr lang="ru-RU" sz="1400" dirty="0"/>
          </a:p>
          <a:p>
            <a:pPr marL="0" indent="0">
              <a:buNone/>
            </a:pPr>
            <a:endParaRPr lang="en-US" sz="2000" u="sng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3E16E24-79E1-8F10-D2CC-061E7E53A80C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61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836F4-FE5B-3462-E4E9-A740AB5BF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9A5570EA-68BF-4C33-4962-25E1225E78A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C7AC9E6-2901-D52F-0D43-7EC9B331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Работен процес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C250156-90F6-8846-801E-2B3383EB6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29250" cy="4498975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ru-RU" b="1" dirty="0" err="1">
                <a:solidFill>
                  <a:schemeClr val="bg1"/>
                </a:solidFill>
              </a:rPr>
              <a:t>Работен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процес</a:t>
            </a:r>
            <a:r>
              <a:rPr lang="ru-RU" b="1" dirty="0">
                <a:solidFill>
                  <a:schemeClr val="bg1"/>
                </a:solidFill>
              </a:rPr>
              <a:t> на MVC:</a:t>
            </a:r>
          </a:p>
          <a:p>
            <a:pPr>
              <a:buFont typeface="+mj-lt"/>
              <a:buAutoNum type="arabicPeriod"/>
            </a:pPr>
            <a:r>
              <a:rPr lang="ru-RU" b="1" dirty="0" err="1">
                <a:solidFill>
                  <a:schemeClr val="bg1"/>
                </a:solidFill>
              </a:rPr>
              <a:t>Потребителят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изпраща</a:t>
            </a:r>
            <a:r>
              <a:rPr lang="ru-RU" b="1" dirty="0">
                <a:solidFill>
                  <a:schemeClr val="bg1"/>
                </a:solidFill>
              </a:rPr>
              <a:t> заявка</a:t>
            </a:r>
            <a:r>
              <a:rPr lang="ru-RU" dirty="0">
                <a:solidFill>
                  <a:schemeClr val="bg1"/>
                </a:solidFill>
              </a:rPr>
              <a:t> (например натиска бутон).</a:t>
            </a:r>
          </a:p>
          <a:p>
            <a:pPr>
              <a:buFont typeface="+mj-lt"/>
              <a:buAutoNum type="arabicPeriod"/>
            </a:pPr>
            <a:r>
              <a:rPr lang="ru-RU" b="1" dirty="0" err="1">
                <a:solidFill>
                  <a:schemeClr val="bg1"/>
                </a:solidFill>
              </a:rPr>
              <a:t>Контролерът</a:t>
            </a:r>
            <a:r>
              <a:rPr lang="ru-RU" b="1" dirty="0">
                <a:solidFill>
                  <a:schemeClr val="bg1"/>
                </a:solidFill>
              </a:rPr>
              <a:t> я приема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обработва</a:t>
            </a:r>
            <a:r>
              <a:rPr lang="ru-RU" dirty="0">
                <a:solidFill>
                  <a:schemeClr val="bg1"/>
                </a:solidFill>
              </a:rPr>
              <a:t> я и </a:t>
            </a:r>
            <a:r>
              <a:rPr lang="ru-RU" dirty="0" err="1">
                <a:solidFill>
                  <a:schemeClr val="bg1"/>
                </a:solidFill>
              </a:rPr>
              <a:t>решава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какво</a:t>
            </a:r>
            <a:r>
              <a:rPr lang="ru-RU" dirty="0">
                <a:solidFill>
                  <a:schemeClr val="bg1"/>
                </a:solidFill>
              </a:rPr>
              <a:t> да </a:t>
            </a:r>
            <a:r>
              <a:rPr lang="ru-RU" dirty="0" err="1">
                <a:solidFill>
                  <a:schemeClr val="bg1"/>
                </a:solidFill>
              </a:rPr>
              <a:t>прави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dirty="0" err="1">
                <a:solidFill>
                  <a:schemeClr val="bg1"/>
                </a:solidFill>
              </a:rPr>
              <a:t>Контролерът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използва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модел</a:t>
            </a:r>
            <a:r>
              <a:rPr lang="ru-RU" dirty="0">
                <a:solidFill>
                  <a:schemeClr val="bg1"/>
                </a:solidFill>
              </a:rPr>
              <a:t>, за да </a:t>
            </a:r>
            <a:r>
              <a:rPr lang="ru-RU" dirty="0" err="1">
                <a:solidFill>
                  <a:schemeClr val="bg1"/>
                </a:solidFill>
              </a:rPr>
              <a:t>вземе</a:t>
            </a:r>
            <a:r>
              <a:rPr lang="ru-RU" dirty="0">
                <a:solidFill>
                  <a:schemeClr val="bg1"/>
                </a:solidFill>
              </a:rPr>
              <a:t> или </a:t>
            </a:r>
            <a:r>
              <a:rPr lang="ru-RU" dirty="0" err="1">
                <a:solidFill>
                  <a:schemeClr val="bg1"/>
                </a:solidFill>
              </a:rPr>
              <a:t>запише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данни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dirty="0" err="1">
                <a:solidFill>
                  <a:schemeClr val="bg1"/>
                </a:solidFill>
              </a:rPr>
              <a:t>Данните</a:t>
            </a:r>
            <a:r>
              <a:rPr lang="ru-RU" dirty="0">
                <a:solidFill>
                  <a:schemeClr val="bg1"/>
                </a:solidFill>
              </a:rPr>
              <a:t> се </a:t>
            </a:r>
            <a:r>
              <a:rPr lang="ru-RU" dirty="0" err="1">
                <a:solidFill>
                  <a:schemeClr val="bg1"/>
                </a:solidFill>
              </a:rPr>
              <a:t>изпращат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към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изглед</a:t>
            </a:r>
            <a:r>
              <a:rPr lang="ru-RU" b="1" dirty="0">
                <a:solidFill>
                  <a:schemeClr val="bg1"/>
                </a:solidFill>
              </a:rPr>
              <a:t> (View)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b="1" dirty="0" err="1">
                <a:solidFill>
                  <a:schemeClr val="bg1"/>
                </a:solidFill>
              </a:rPr>
              <a:t>Изгледът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показва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резултата</a:t>
            </a:r>
            <a:r>
              <a:rPr lang="ru-RU" dirty="0">
                <a:solidFill>
                  <a:schemeClr val="bg1"/>
                </a:solidFill>
              </a:rPr>
              <a:t> на потребителя.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4F056206-5A32-4390-8432-EBED257AC754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5122" name="Picture 2" descr="What is MVC model? The basic knowledge for developers.">
            <a:extLst>
              <a:ext uri="{FF2B5EF4-FFF2-40B4-BE49-F238E27FC236}">
                <a16:creationId xmlns:a16="http://schemas.microsoft.com/office/drawing/2014/main" id="{16876FD5-6568-34FF-D7A3-F3E580201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727" y="2055813"/>
            <a:ext cx="5207996" cy="346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711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E2621-039A-0725-E433-9883A83D5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26268723-CCDB-DB4C-5092-BC3E7311C7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4030A59-D94C-726D-244D-A73C7E6FA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Функционалности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328BE325-A8FC-73CC-E7F1-9E8699333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bg-BG" dirty="0">
                <a:solidFill>
                  <a:schemeClr val="bg1"/>
                </a:solidFill>
              </a:rPr>
              <a:t>Лесно могат да бъдат добавяни, изтривани или редактирани автомобили от списъка.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826D5C55-D4A1-0E47-6699-631A0036D0E9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9F58C435-7D16-8C89-C70F-9F97AB6B1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742" y="2749417"/>
            <a:ext cx="8142515" cy="404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91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30E2E-BC86-098D-F35F-AFC56511D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57BA3C21-F746-EB74-F83A-026D35D581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B85E12C-9029-DB74-BD55-84F96579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Функционалности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1F38603-99C3-EDCE-2EA6-804374249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2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bg-BG" dirty="0">
                <a:solidFill>
                  <a:schemeClr val="bg1"/>
                </a:solidFill>
              </a:rPr>
              <a:t>Могат да бъдат добавяни, редактирани или изтривани различни видове разходи по автомобилите, като разходи по ремонти, гориво, застраховки.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EDEF268D-D76C-29D7-12DD-6658FF99947B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C7E6B445-2398-6AFF-5BFD-7A939EB5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371" y="3048000"/>
            <a:ext cx="7881257" cy="360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38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521F9-5E9D-CECD-4197-2F8968D9B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0155B654-6417-4AAC-269A-76179968E1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F79A822-C446-C7F5-2F56-FA467EAD2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Функционалности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C789E79-C4B6-3C0C-F93D-687E760C0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bg-BG" dirty="0">
                <a:solidFill>
                  <a:schemeClr val="bg1"/>
                </a:solidFill>
              </a:rPr>
              <a:t>С два клика може да бъде генериран отчет с всички разходи между две дати.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14EACCCC-6DC7-DA92-CC14-C86BD92CD3F0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EB5ACD5E-C2E8-E783-8584-D0B90CF66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628" y="2615816"/>
            <a:ext cx="8374743" cy="390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3363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674</Words>
  <Application>Microsoft Office PowerPoint</Application>
  <PresentationFormat>Широк екран</PresentationFormat>
  <Paragraphs>86</Paragraphs>
  <Slides>15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на Office</vt:lpstr>
      <vt:lpstr>Car fleet management</vt:lpstr>
      <vt:lpstr>Цел на проекта</vt:lpstr>
      <vt:lpstr>Решавани проблеми</vt:lpstr>
      <vt:lpstr>Използвани технологии за реализация</vt:lpstr>
      <vt:lpstr>Архитектура на приложението</vt:lpstr>
      <vt:lpstr>Работен процес на приложението</vt:lpstr>
      <vt:lpstr>Функционалности на приложението</vt:lpstr>
      <vt:lpstr>Функционалности на приложението</vt:lpstr>
      <vt:lpstr>Функционалности на приложението</vt:lpstr>
      <vt:lpstr>Презентация на PowerPoint</vt:lpstr>
      <vt:lpstr>Презентация на PowerPoint</vt:lpstr>
      <vt:lpstr>Презентация на PowerPoint</vt:lpstr>
      <vt:lpstr>Изтриване на потребител: Какво се случва с данните?</vt:lpstr>
      <vt:lpstr>Изтриване на потребител: Какво се случва с данните?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GalenBG •</dc:creator>
  <cp:lastModifiedBy>tolgi molgii</cp:lastModifiedBy>
  <cp:revision>7</cp:revision>
  <dcterms:created xsi:type="dcterms:W3CDTF">2025-04-20T21:04:29Z</dcterms:created>
  <dcterms:modified xsi:type="dcterms:W3CDTF">2025-05-22T20:05:28Z</dcterms:modified>
</cp:coreProperties>
</file>

<file path=docProps/thumbnail.jpeg>
</file>